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85" r:id="rId6"/>
    <p:sldId id="287" r:id="rId7"/>
    <p:sldId id="286" r:id="rId8"/>
    <p:sldId id="288" r:id="rId9"/>
    <p:sldId id="289" r:id="rId10"/>
    <p:sldId id="290" r:id="rId11"/>
    <p:sldId id="291" r:id="rId12"/>
    <p:sldId id="292"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iq/url?sa=i&amp;rct=j&amp;q=&amp;esrc=s&amp;source=images&amp;cd=&amp;cad=rja&amp;uact=8&amp;ved=2ahUKEwi-tYjYq53eAhUKD8AKHZmJCYsQjRx6BAgBEAU&amp;url=https://www.diffen.com/difference/Cilia_vs_Flagella&amp;psig=AOvVaw2v1RwzCGZFy696IGc1PsOt&amp;ust=1540410823995359"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q/url?sa=i&amp;rct=j&amp;q=&amp;esrc=s&amp;source=images&amp;cd=&amp;cad=rja&amp;uact=8&amp;ved=2ahUKEwjbwc_hq53eAhULCsAKHbZ8BmsQjRx6BAgBEAU&amp;url=https://micro.magnet.fsu.edu/cells/ciliaandflagella/ciliaandflagella.html&amp;psig=AOvVaw2v1RwzCGZFy696IGc1PsOt&amp;ust=154041082399535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q/url?sa=i&amp;rct=j&amp;q=&amp;esrc=s&amp;source=images&amp;cd=&amp;cad=rja&amp;uact=8&amp;ved=2ahUKEwj1nIX4rJ3eAhWIIMAKHQueA2oQjRx6BAgBEAU&amp;url=https://factslegend.org/40-interesting-cell-wall-facts/&amp;psig=AOvVaw3dllY7TBrJtu3wgNPlPIOv&amp;ust=154041114388664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0"/>
            <a:ext cx="7162800" cy="609600"/>
          </a:xfrm>
        </p:spPr>
        <p:txBody>
          <a:bodyPr>
            <a:normAutofit fontScale="90000"/>
          </a:bodyPr>
          <a:lstStyle/>
          <a:p>
            <a:pPr algn="ctr"/>
            <a:r>
              <a:rPr lang="en-US" sz="4000" b="1" dirty="0" smtClean="0">
                <a:solidFill>
                  <a:srgbClr val="C00000"/>
                </a:solidFill>
                <a:latin typeface="Cooper Black" pitchFamily="18" charset="0"/>
              </a:rPr>
              <a:t>General Biology</a:t>
            </a:r>
            <a:br>
              <a:rPr lang="en-US" sz="4000" b="1" dirty="0" smtClean="0">
                <a:solidFill>
                  <a:srgbClr val="C00000"/>
                </a:solidFill>
                <a:latin typeface="Cooper Black" pitchFamily="18" charset="0"/>
              </a:rPr>
            </a:br>
            <a:r>
              <a:rPr lang="en-US" sz="4000" b="1" dirty="0" smtClean="0">
                <a:solidFill>
                  <a:srgbClr val="C00000"/>
                </a:solidFill>
                <a:latin typeface="Cooper Black" pitchFamily="18" charset="0"/>
              </a:rPr>
              <a:t>Lecture  6 </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1"/>
            <a:ext cx="7520940" cy="1752600"/>
          </a:xfrm>
        </p:spPr>
        <p:txBody>
          <a:bodyPr>
            <a:normAutofit/>
          </a:bodyPr>
          <a:lstStyle/>
          <a:p>
            <a:r>
              <a:rPr lang="en-US" sz="2400" dirty="0"/>
              <a:t>3 – Vacuoles: Plant cells are unique in that they have a large central vacuole. A vacuole is a small sphere of membrane within the cell that can contain fluid, ions, and other molecules.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24000" y="2514600"/>
            <a:ext cx="6000750" cy="4038600"/>
          </a:xfrm>
          <a:prstGeom prst="rect">
            <a:avLst/>
          </a:prstGeom>
        </p:spPr>
      </p:pic>
    </p:spTree>
    <p:extLst>
      <p:ext uri="{BB962C8B-B14F-4D97-AF65-F5344CB8AC3E}">
        <p14:creationId xmlns:p14="http://schemas.microsoft.com/office/powerpoint/2010/main" val="136984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4648200"/>
          </a:xfrm>
        </p:spPr>
        <p:txBody>
          <a:bodyPr>
            <a:noAutofit/>
          </a:bodyPr>
          <a:lstStyle/>
          <a:p>
            <a:r>
              <a:rPr lang="en-US" sz="2400" dirty="0"/>
              <a:t>4- Other Organelles: Plant cells have many other organelles that are essentially the same as organelles in other types of eukaryotic cells, such as animal cells. The nucleus contains a cell’s deoxyribonucleic acid (DNA), its genetic material. The nucleus also regulates the growth and division of the cell.  Proteins are synthesized in ribosomes, modified in the endoplasmic reticulum, and folded, sorted, and packaged into vesicles in the Golgi apparatus. Mitochondria are also found in plant cells. They produce ATP through cellular respiration. Cytosol is the liquid contained within cells. It is mostly made of water, and also contains ions like potassium, proteins, and small molecules. The cell membrane, a double phospholipid layer, surrounds the entire cell. </a:t>
            </a:r>
          </a:p>
          <a:p>
            <a:endParaRPr lang="en-US" sz="2400" dirty="0"/>
          </a:p>
        </p:txBody>
      </p:sp>
    </p:spTree>
    <p:extLst>
      <p:ext uri="{BB962C8B-B14F-4D97-AF65-F5344CB8AC3E}">
        <p14:creationId xmlns:p14="http://schemas.microsoft.com/office/powerpoint/2010/main" val="174753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8681"/>
          <a:stretch/>
        </p:blipFill>
        <p:spPr bwMode="auto">
          <a:xfrm>
            <a:off x="0" y="228600"/>
            <a:ext cx="91440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369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5760"/>
            <a:ext cx="7886700" cy="548640"/>
          </a:xfrm>
        </p:spPr>
        <p:txBody>
          <a:bodyPr/>
          <a:lstStyle/>
          <a:p>
            <a:r>
              <a:rPr lang="en-US" b="1" dirty="0">
                <a:solidFill>
                  <a:srgbClr val="FF0000"/>
                </a:solidFill>
              </a:rPr>
              <a:t>Animal cell structure </a:t>
            </a:r>
            <a:endParaRPr lang="en-US" dirty="0">
              <a:solidFill>
                <a:srgbClr val="FF0000"/>
              </a:solidFill>
            </a:endParaRPr>
          </a:p>
        </p:txBody>
      </p:sp>
      <p:sp>
        <p:nvSpPr>
          <p:cNvPr id="6" name="Rectangle 5"/>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600" y="1447800"/>
            <a:ext cx="5167746" cy="4876799"/>
          </a:xfrm>
        </p:spPr>
        <p:txBody>
          <a:bodyPr>
            <a:normAutofit/>
          </a:bodyPr>
          <a:lstStyle/>
          <a:p>
            <a:r>
              <a:rPr lang="en-US" sz="2400" dirty="0"/>
              <a:t>6- Golgi apparatus:  it is, sometimes called the Golgi complex or Golgi body, is responsible for manufacturing, warehousing, and shipping certain cellular products, particularly those from the endoplasmic reticulum (ER). Depending on the type of cell, there can be just a few complexes or there can be hundreds. Cells that specialize in secreting various substances typically have a high number of Golgi.</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715000" y="1371600"/>
            <a:ext cx="3162300" cy="3657600"/>
          </a:xfrm>
          <a:prstGeom prst="rect">
            <a:avLst/>
          </a:prstGeom>
        </p:spPr>
      </p:pic>
    </p:spTree>
    <p:extLst>
      <p:ext uri="{BB962C8B-B14F-4D97-AF65-F5344CB8AC3E}">
        <p14:creationId xmlns:p14="http://schemas.microsoft.com/office/powerpoint/2010/main" val="19027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734300" cy="4267200"/>
          </a:xfrm>
        </p:spPr>
        <p:txBody>
          <a:bodyPr>
            <a:noAutofit/>
          </a:bodyPr>
          <a:lstStyle/>
          <a:p>
            <a:r>
              <a:rPr lang="en-US" sz="2400" dirty="0" smtClean="0">
                <a:solidFill>
                  <a:srgbClr val="FF0000"/>
                </a:solidFill>
              </a:rPr>
              <a:t>7- Cilia </a:t>
            </a:r>
            <a:r>
              <a:rPr lang="en-US" sz="2400" dirty="0">
                <a:solidFill>
                  <a:srgbClr val="FF0000"/>
                </a:solidFill>
              </a:rPr>
              <a:t>and Flagella: </a:t>
            </a:r>
            <a:r>
              <a:rPr lang="en-US" sz="2400" dirty="0"/>
              <a:t>Both cells contain structures known as cilia and flagella. These extensions from the cell surface aid in cell movement. Cilia and flagella are protrusions from some cells that aid in cellular locomotion. They also help to move substances around cells and direct the flow of substances along tracts. If the protrusions are short and numerous they are termed cilia. If they are longer and less numerous (usually only one or two) they are termed flagella. Typically, cilia and flagella have a core composed of microtubules connected to the plasma membrane arranged in what is known as a 9 + 2 pattern</a:t>
            </a:r>
          </a:p>
        </p:txBody>
      </p:sp>
    </p:spTree>
    <p:extLst>
      <p:ext uri="{BB962C8B-B14F-4D97-AF65-F5344CB8AC3E}">
        <p14:creationId xmlns:p14="http://schemas.microsoft.com/office/powerpoint/2010/main" val="179254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ilia and Flagell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7940040" cy="5229225"/>
          </a:xfrm>
          <a:prstGeom prst="rect">
            <a:avLst/>
          </a:prstGeom>
          <a:noFill/>
          <a:ln>
            <a:noFill/>
          </a:ln>
        </p:spPr>
      </p:pic>
    </p:spTree>
    <p:extLst>
      <p:ext uri="{BB962C8B-B14F-4D97-AF65-F5344CB8AC3E}">
        <p14:creationId xmlns:p14="http://schemas.microsoft.com/office/powerpoint/2010/main" val="28112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ilia and Flagell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1"/>
            <a:ext cx="7772400" cy="4376738"/>
          </a:xfrm>
          <a:prstGeom prst="rect">
            <a:avLst/>
          </a:prstGeom>
          <a:noFill/>
          <a:ln>
            <a:noFill/>
          </a:ln>
        </p:spPr>
      </p:pic>
    </p:spTree>
    <p:extLst>
      <p:ext uri="{BB962C8B-B14F-4D97-AF65-F5344CB8AC3E}">
        <p14:creationId xmlns:p14="http://schemas.microsoft.com/office/powerpoint/2010/main" val="244317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 Plant cell structure</a:t>
            </a:r>
            <a:r>
              <a:rPr lang="en-US" dirty="0">
                <a:solidFill>
                  <a:srgbClr val="FF0000"/>
                </a:solidFill>
              </a:rPr>
              <a:t> </a:t>
            </a:r>
          </a:p>
        </p:txBody>
      </p:sp>
      <p:sp>
        <p:nvSpPr>
          <p:cNvPr id="3" name="Content Placeholder 2"/>
          <p:cNvSpPr>
            <a:spLocks noGrp="1"/>
          </p:cNvSpPr>
          <p:nvPr>
            <p:ph idx="1"/>
          </p:nvPr>
        </p:nvSpPr>
        <p:spPr>
          <a:xfrm>
            <a:off x="762000" y="1100628"/>
            <a:ext cx="7581900" cy="4004772"/>
          </a:xfrm>
        </p:spPr>
        <p:txBody>
          <a:bodyPr>
            <a:noAutofit/>
          </a:bodyPr>
          <a:lstStyle/>
          <a:p>
            <a:pPr lvl="0"/>
            <a:r>
              <a:rPr lang="en-US" sz="2400" dirty="0"/>
              <a:t>Plant cells are the basic unit of life in organisms of the kingdom Plantae. They are eukaryotic cells, which have a true nucleus along with specialized structures called organelles that carry out different functions. </a:t>
            </a:r>
          </a:p>
          <a:p>
            <a:pPr lvl="0"/>
            <a:r>
              <a:rPr lang="en-US" sz="2400" dirty="0"/>
              <a:t>Plant cell are differentiated from the animal cell by their cell walls, chloroplasts and central vacuole.</a:t>
            </a:r>
          </a:p>
          <a:p>
            <a:pPr lvl="0"/>
            <a:r>
              <a:rPr lang="en-US" sz="2400" dirty="0"/>
              <a:t>Plant cells are the basic building block of plant life, and they carry out all of the functions necessary for survival. Photosynthesis, the making of food from light energy, carbon dioxide, and water, occurs in the chloroplasts of the cell. The energy molecule adenosine triphosphate (ATP) is produced through cellular respiration in the mitochondria.  </a:t>
            </a:r>
          </a:p>
        </p:txBody>
      </p:sp>
      <p:sp>
        <p:nvSpPr>
          <p:cNvPr id="4" name="Rectangle 3"/>
          <p:cNvSpPr/>
          <p:nvPr/>
        </p:nvSpPr>
        <p:spPr>
          <a:xfrm>
            <a:off x="457200" y="1059873"/>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1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304800"/>
            <a:ext cx="9144000" cy="6553200"/>
          </a:xfrm>
          <a:prstGeom prst="rect">
            <a:avLst/>
          </a:prstGeom>
        </p:spPr>
      </p:pic>
    </p:spTree>
    <p:extLst>
      <p:ext uri="{BB962C8B-B14F-4D97-AF65-F5344CB8AC3E}">
        <p14:creationId xmlns:p14="http://schemas.microsoft.com/office/powerpoint/2010/main" val="257126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530" y="457200"/>
            <a:ext cx="7520940" cy="2514600"/>
          </a:xfrm>
        </p:spPr>
        <p:txBody>
          <a:bodyPr/>
          <a:lstStyle/>
          <a:p>
            <a:r>
              <a:rPr lang="en-US" sz="2000" dirty="0"/>
              <a:t>1- Cell Wall: it is a tough layer found on the outside of the plant cell that gives it strength and maintains high turgidity. In plants, the cell wall contains mainly cellulose, along with other molecules like hemicellulose, pectin, and lignin. Plant cells have a primary cell wall, which is a flexible layer formed on the outside of a growing plant cell, and a secondary cell wall, a tough, thick layer formed inside the primary plant cell wall when the cell is mature. </a:t>
            </a:r>
          </a:p>
          <a:p>
            <a:endParaRPr lang="en-US" dirty="0"/>
          </a:p>
        </p:txBody>
      </p:sp>
      <p:pic>
        <p:nvPicPr>
          <p:cNvPr id="4" name="Picture 3" descr="Image result for Cell Wall:">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9144000" cy="3581400"/>
          </a:xfrm>
          <a:prstGeom prst="rect">
            <a:avLst/>
          </a:prstGeom>
          <a:noFill/>
          <a:ln>
            <a:noFill/>
          </a:ln>
        </p:spPr>
      </p:pic>
    </p:spTree>
    <p:extLst>
      <p:ext uri="{BB962C8B-B14F-4D97-AF65-F5344CB8AC3E}">
        <p14:creationId xmlns:p14="http://schemas.microsoft.com/office/powerpoint/2010/main" val="119398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1"/>
            <a:ext cx="7520940" cy="2286000"/>
          </a:xfrm>
        </p:spPr>
        <p:txBody>
          <a:bodyPr>
            <a:normAutofit/>
          </a:bodyPr>
          <a:lstStyle/>
          <a:p>
            <a:r>
              <a:rPr lang="en-US" sz="2000" dirty="0"/>
              <a:t>2 – Chloroplasts:  they are found only in plant and algae cells. These organelles carry out the process of photosynthesis, which turns water, carbon dioxide, and light energy into nutrients. They are oval-shaped and have two membranes: an outer membrane, which forms the external surface of the chloroplast, and an inner membrane that lies just beneath</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3103418"/>
            <a:ext cx="9144000" cy="3733800"/>
          </a:xfrm>
          <a:prstGeom prst="rect">
            <a:avLst/>
          </a:prstGeom>
        </p:spPr>
      </p:pic>
    </p:spTree>
    <p:extLst>
      <p:ext uri="{BB962C8B-B14F-4D97-AF65-F5344CB8AC3E}">
        <p14:creationId xmlns:p14="http://schemas.microsoft.com/office/powerpoint/2010/main" val="11536295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106</TotalTime>
  <Words>667</Words>
  <Application>Microsoft Office PowerPoint</Application>
  <PresentationFormat>On-screen Show (4:3)</PresentationFormat>
  <Paragraphs>15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General Biology Lecture  6 </vt:lpstr>
      <vt:lpstr>Animal cell structure </vt:lpstr>
      <vt:lpstr>PowerPoint Presentation</vt:lpstr>
      <vt:lpstr>PowerPoint Presentation</vt:lpstr>
      <vt:lpstr>PowerPoint Presentation</vt:lpstr>
      <vt:lpstr> Plant cell structure </vt:lpstr>
      <vt:lpstr>PowerPoint Presentation</vt:lpstr>
      <vt:lpstr>PowerPoint Presentation</vt:lpstr>
      <vt:lpstr>PowerPoint Presentation</vt:lpstr>
      <vt:lpstr>PowerPoint Presentation</vt:lpstr>
      <vt:lpstr>PowerPoint Presentation</vt:lpstr>
      <vt:lpstr>PowerPoint Presentation</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148</cp:revision>
  <dcterms:created xsi:type="dcterms:W3CDTF">2006-08-16T00:00:00Z</dcterms:created>
  <dcterms:modified xsi:type="dcterms:W3CDTF">2018-11-18T18:29:48Z</dcterms:modified>
</cp:coreProperties>
</file>